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73"/>
  </p:notesMasterIdLst>
  <p:handoutMasterIdLst>
    <p:handoutMasterId r:id="rId74"/>
  </p:handoutMasterIdLst>
  <p:sldIdLst>
    <p:sldId id="281" r:id="rId6"/>
    <p:sldId id="291" r:id="rId7"/>
    <p:sldId id="465" r:id="rId8"/>
    <p:sldId id="421" r:id="rId9"/>
    <p:sldId id="467" r:id="rId10"/>
    <p:sldId id="478" r:id="rId11"/>
    <p:sldId id="476" r:id="rId12"/>
    <p:sldId id="477" r:id="rId13"/>
    <p:sldId id="475" r:id="rId14"/>
    <p:sldId id="474" r:id="rId15"/>
    <p:sldId id="473" r:id="rId16"/>
    <p:sldId id="472" r:id="rId17"/>
    <p:sldId id="471" r:id="rId18"/>
    <p:sldId id="470" r:id="rId19"/>
    <p:sldId id="469" r:id="rId20"/>
    <p:sldId id="468" r:id="rId21"/>
    <p:sldId id="466" r:id="rId22"/>
    <p:sldId id="464" r:id="rId23"/>
    <p:sldId id="425" r:id="rId24"/>
    <p:sldId id="426" r:id="rId25"/>
    <p:sldId id="427" r:id="rId26"/>
    <p:sldId id="428" r:id="rId27"/>
    <p:sldId id="429" r:id="rId28"/>
    <p:sldId id="430" r:id="rId29"/>
    <p:sldId id="431" r:id="rId30"/>
    <p:sldId id="432" r:id="rId31"/>
    <p:sldId id="420" r:id="rId32"/>
    <p:sldId id="460" r:id="rId33"/>
    <p:sldId id="461" r:id="rId34"/>
    <p:sldId id="462" r:id="rId35"/>
    <p:sldId id="463" r:id="rId36"/>
    <p:sldId id="422" r:id="rId37"/>
    <p:sldId id="480" r:id="rId38"/>
    <p:sldId id="482" r:id="rId39"/>
    <p:sldId id="483" r:id="rId40"/>
    <p:sldId id="484" r:id="rId41"/>
    <p:sldId id="485" r:id="rId42"/>
    <p:sldId id="479" r:id="rId43"/>
    <p:sldId id="435" r:id="rId44"/>
    <p:sldId id="436" r:id="rId45"/>
    <p:sldId id="434" r:id="rId46"/>
    <p:sldId id="407" r:id="rId47"/>
    <p:sldId id="408" r:id="rId48"/>
    <p:sldId id="437" r:id="rId49"/>
    <p:sldId id="410" r:id="rId50"/>
    <p:sldId id="487" r:id="rId51"/>
    <p:sldId id="409" r:id="rId52"/>
    <p:sldId id="439" r:id="rId53"/>
    <p:sldId id="440" r:id="rId54"/>
    <p:sldId id="458" r:id="rId55"/>
    <p:sldId id="441" r:id="rId56"/>
    <p:sldId id="446" r:id="rId57"/>
    <p:sldId id="454" r:id="rId58"/>
    <p:sldId id="442" r:id="rId59"/>
    <p:sldId id="443" r:id="rId60"/>
    <p:sldId id="453" r:id="rId61"/>
    <p:sldId id="447" r:id="rId62"/>
    <p:sldId id="455" r:id="rId63"/>
    <p:sldId id="444" r:id="rId64"/>
    <p:sldId id="445" r:id="rId65"/>
    <p:sldId id="448" r:id="rId66"/>
    <p:sldId id="456" r:id="rId67"/>
    <p:sldId id="452" r:id="rId68"/>
    <p:sldId id="449" r:id="rId69"/>
    <p:sldId id="457" r:id="rId70"/>
    <p:sldId id="459" r:id="rId71"/>
    <p:sldId id="298" r:id="rId7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411C"/>
    <a:srgbClr val="387FE8"/>
    <a:srgbClr val="7F8781"/>
    <a:srgbClr val="FFE699"/>
    <a:srgbClr val="F7F705"/>
    <a:srgbClr val="000000"/>
    <a:srgbClr val="DE411B"/>
    <a:srgbClr val="843C0C"/>
    <a:srgbClr val="DC5D2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868" autoAdjust="0"/>
  </p:normalViewPr>
  <p:slideViewPr>
    <p:cSldViewPr snapToGrid="0">
      <p:cViewPr varScale="1">
        <p:scale>
          <a:sx n="88" d="100"/>
          <a:sy n="88" d="100"/>
        </p:scale>
        <p:origin x="485" y="62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30/03/2019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30/03/2019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3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2" r:id="rId2"/>
    <p:sldLayoutId id="2147483718" r:id="rId3"/>
    <p:sldLayoutId id="2147483715" r:id="rId4"/>
    <p:sldLayoutId id="2147483716" r:id="rId5"/>
    <p:sldLayoutId id="2147483717" r:id="rId6"/>
    <p:sldLayoutId id="2147483683" r:id="rId7"/>
    <p:sldLayoutId id="2147483719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686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pect_weaver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vladmihalcea.com/phantom-read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vladmihalcea.com/non-repeatable-read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vladmihalcea.com/dirty-read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vladmihalcea.com/a-beginners-guide-to-database-locking-and-the-lost-update-phenomena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spring</a:t>
            </a:r>
            <a:br>
              <a:rPr lang="en-US" dirty="0" smtClean="0"/>
            </a:br>
            <a:r>
              <a:rPr lang="en-US" dirty="0" smtClean="0">
                <a:solidFill>
                  <a:srgbClr val="DE411B"/>
                </a:solidFill>
              </a:rPr>
              <a:t>declarative transaction management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April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Attributes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33" y="1693804"/>
            <a:ext cx="72485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3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Attributes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33" y="1693804"/>
            <a:ext cx="7248525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88" y="2142498"/>
            <a:ext cx="52959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8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Attributes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33" y="1693804"/>
            <a:ext cx="7248525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88" y="2142498"/>
            <a:ext cx="5295900" cy="285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0" y="2516502"/>
            <a:ext cx="70104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Attributes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33" y="1693804"/>
            <a:ext cx="7248525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88" y="2142498"/>
            <a:ext cx="5295900" cy="285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0" y="2516502"/>
            <a:ext cx="7010400" cy="361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88" y="2927298"/>
            <a:ext cx="76771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Attributes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33" y="1693804"/>
            <a:ext cx="7248525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88" y="2142498"/>
            <a:ext cx="5295900" cy="285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0" y="2516502"/>
            <a:ext cx="7010400" cy="361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88" y="2927298"/>
            <a:ext cx="7677150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333" y="3318513"/>
            <a:ext cx="4800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Attributes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33" y="1693804"/>
            <a:ext cx="7248525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88" y="2142498"/>
            <a:ext cx="5295900" cy="285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0" y="2516502"/>
            <a:ext cx="7010400" cy="361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88" y="2927298"/>
            <a:ext cx="7677150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333" y="3318513"/>
            <a:ext cx="48006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2012" y="3704007"/>
            <a:ext cx="54959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2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Attributes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33" y="1693804"/>
            <a:ext cx="7248525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88" y="2142498"/>
            <a:ext cx="5295900" cy="285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0" y="2516502"/>
            <a:ext cx="7010400" cy="361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88" y="2927298"/>
            <a:ext cx="7677150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333" y="3318513"/>
            <a:ext cx="48006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2012" y="3704007"/>
            <a:ext cx="5495925" cy="390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9021" y="4094400"/>
            <a:ext cx="58102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Attributes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33" y="1693804"/>
            <a:ext cx="7248525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88" y="2142498"/>
            <a:ext cx="5295900" cy="285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0" y="2516502"/>
            <a:ext cx="7010400" cy="361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88" y="2927298"/>
            <a:ext cx="7677150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333" y="3318513"/>
            <a:ext cx="48006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2012" y="3704007"/>
            <a:ext cx="5495925" cy="390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9021" y="4094400"/>
            <a:ext cx="5810250" cy="3238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4435516"/>
            <a:ext cx="113538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3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Attributes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333" y="1693804"/>
            <a:ext cx="7248525" cy="409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88" y="2142498"/>
            <a:ext cx="5295900" cy="285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0" y="2516502"/>
            <a:ext cx="7010400" cy="361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88" y="2927298"/>
            <a:ext cx="7677150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1333" y="3318513"/>
            <a:ext cx="4800600" cy="3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2012" y="3704007"/>
            <a:ext cx="5495925" cy="390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9021" y="4094400"/>
            <a:ext cx="5810250" cy="3238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4435516"/>
            <a:ext cx="11353800" cy="3905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" y="4886860"/>
            <a:ext cx="118300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propagation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23" y="1392175"/>
            <a:ext cx="6091754" cy="49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F411C"/>
                </a:solidFill>
              </a:rPr>
              <a:t>Introduction to @Transactional</a:t>
            </a:r>
          </a:p>
          <a:p>
            <a:r>
              <a:rPr lang="en-US" dirty="0" smtClean="0"/>
              <a:t>@Transactional attributes</a:t>
            </a:r>
            <a:endParaRPr lang="ro-MD" dirty="0" smtClean="0"/>
          </a:p>
          <a:p>
            <a:r>
              <a:rPr lang="en-US" dirty="0" smtClean="0"/>
              <a:t>Proxy-based transactions</a:t>
            </a:r>
          </a:p>
          <a:p>
            <a:r>
              <a:rPr lang="en-US" dirty="0" smtClean="0"/>
              <a:t>Weaving-based transactions</a:t>
            </a:r>
          </a:p>
          <a:p>
            <a:r>
              <a:rPr lang="en-US" dirty="0" smtClean="0"/>
              <a:t>Transactional events</a:t>
            </a:r>
          </a:p>
          <a:p>
            <a:r>
              <a:rPr lang="en-US" dirty="0" smtClean="0"/>
              <a:t>Transactions isolation level</a:t>
            </a:r>
          </a:p>
        </p:txBody>
      </p:sp>
    </p:spTree>
    <p:extLst>
      <p:ext uri="{BB962C8B-B14F-4D97-AF65-F5344CB8AC3E}">
        <p14:creationId xmlns:p14="http://schemas.microsoft.com/office/powerpoint/2010/main" val="3334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propagation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168038" y="3239589"/>
            <a:ext cx="2151019" cy="1001473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56" idx="1"/>
          </p:cNvCxnSpPr>
          <p:nvPr/>
        </p:nvCxnSpPr>
        <p:spPr>
          <a:xfrm>
            <a:off x="3319057" y="3740326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783788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8925" y="2606673"/>
            <a:ext cx="30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Existing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44068" y="2652839"/>
            <a:ext cx="200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70020" y="3239589"/>
            <a:ext cx="2151019" cy="1001473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85770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59089" y="3219995"/>
            <a:ext cx="2151019" cy="10014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60" idx="3"/>
            <a:endCxn id="63" idx="1"/>
          </p:cNvCxnSpPr>
          <p:nvPr/>
        </p:nvCxnSpPr>
        <p:spPr>
          <a:xfrm>
            <a:off x="9010108" y="3720732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474839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661071" y="3219995"/>
            <a:ext cx="2151019" cy="1001473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0276821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2155" y="4918007"/>
            <a:ext cx="513804" cy="303384"/>
          </a:xfrm>
          <a:prstGeom prst="rect">
            <a:avLst/>
          </a:prstGeom>
          <a:solidFill>
            <a:srgbClr val="92D050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6860" y="488503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Caller Transaction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15569" y="5292367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Transaction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31821" y="5704335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Transaction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062155" y="5328745"/>
            <a:ext cx="513804" cy="3033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062155" y="5736847"/>
            <a:ext cx="513804" cy="303384"/>
          </a:xfrm>
          <a:prstGeom prst="rect">
            <a:avLst/>
          </a:prstGeom>
          <a:solidFill>
            <a:srgbClr val="387FE8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218215" y="1588289"/>
            <a:ext cx="4120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Propagation.REQUIRED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83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propagation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168038" y="3239589"/>
            <a:ext cx="2151019" cy="1001473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56" idx="1"/>
          </p:cNvCxnSpPr>
          <p:nvPr/>
        </p:nvCxnSpPr>
        <p:spPr>
          <a:xfrm>
            <a:off x="3319057" y="3740326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783788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8925" y="2606673"/>
            <a:ext cx="30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Existing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44068" y="2652839"/>
            <a:ext cx="200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70020" y="3239589"/>
            <a:ext cx="2151019" cy="1001473"/>
          </a:xfrm>
          <a:prstGeom prst="rect">
            <a:avLst/>
          </a:prstGeom>
          <a:solidFill>
            <a:srgbClr val="387FE8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85770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59089" y="3219995"/>
            <a:ext cx="2151019" cy="10014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60" idx="3"/>
            <a:endCxn id="63" idx="1"/>
          </p:cNvCxnSpPr>
          <p:nvPr/>
        </p:nvCxnSpPr>
        <p:spPr>
          <a:xfrm>
            <a:off x="9010108" y="3720732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474839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661071" y="3219995"/>
            <a:ext cx="2151019" cy="1001473"/>
          </a:xfrm>
          <a:prstGeom prst="rect">
            <a:avLst/>
          </a:prstGeom>
          <a:solidFill>
            <a:srgbClr val="387FE8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0276821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2155" y="4918007"/>
            <a:ext cx="513804" cy="303384"/>
          </a:xfrm>
          <a:prstGeom prst="rect">
            <a:avLst/>
          </a:prstGeom>
          <a:solidFill>
            <a:srgbClr val="92D050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6860" y="488503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Caller Transaction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15569" y="5292367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Transaction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31821" y="5704335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Transaction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062155" y="5328745"/>
            <a:ext cx="513804" cy="3033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062155" y="5736847"/>
            <a:ext cx="513804" cy="303384"/>
          </a:xfrm>
          <a:prstGeom prst="rect">
            <a:avLst/>
          </a:prstGeom>
          <a:solidFill>
            <a:srgbClr val="387FE8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218215" y="1588289"/>
            <a:ext cx="5136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Propagation.REQUIRES_NEW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976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propagation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168038" y="3239589"/>
            <a:ext cx="2151019" cy="1001473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56" idx="1"/>
          </p:cNvCxnSpPr>
          <p:nvPr/>
        </p:nvCxnSpPr>
        <p:spPr>
          <a:xfrm>
            <a:off x="3319057" y="3740326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783788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8925" y="2606673"/>
            <a:ext cx="30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Existing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44068" y="2652839"/>
            <a:ext cx="200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70020" y="3239589"/>
            <a:ext cx="2151019" cy="1001473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85770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59089" y="3219995"/>
            <a:ext cx="2151019" cy="10014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60" idx="3"/>
            <a:endCxn id="63" idx="1"/>
          </p:cNvCxnSpPr>
          <p:nvPr/>
        </p:nvCxnSpPr>
        <p:spPr>
          <a:xfrm>
            <a:off x="9010108" y="3720732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474839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661071" y="3219995"/>
            <a:ext cx="2151019" cy="100147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0276821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2155" y="4918007"/>
            <a:ext cx="513804" cy="303384"/>
          </a:xfrm>
          <a:prstGeom prst="rect">
            <a:avLst/>
          </a:prstGeom>
          <a:solidFill>
            <a:srgbClr val="92D050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6860" y="488503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Caller Transaction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15569" y="5292367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Transaction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31821" y="5704335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Transaction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062155" y="5328745"/>
            <a:ext cx="513804" cy="3033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062155" y="5736847"/>
            <a:ext cx="513804" cy="303384"/>
          </a:xfrm>
          <a:prstGeom prst="rect">
            <a:avLst/>
          </a:prstGeom>
          <a:solidFill>
            <a:srgbClr val="387FE8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218215" y="1588289"/>
            <a:ext cx="4192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Propagation.SUPPORTS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044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propagation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168038" y="3239589"/>
            <a:ext cx="2151019" cy="1001473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56" idx="1"/>
          </p:cNvCxnSpPr>
          <p:nvPr/>
        </p:nvCxnSpPr>
        <p:spPr>
          <a:xfrm>
            <a:off x="3319057" y="3740326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783788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8925" y="2606673"/>
            <a:ext cx="30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Existing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44068" y="2652839"/>
            <a:ext cx="200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70020" y="3239589"/>
            <a:ext cx="2151019" cy="1001473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85770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59089" y="3219995"/>
            <a:ext cx="2151019" cy="10014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9010108" y="3616227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474839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661071" y="3219995"/>
            <a:ext cx="2151019" cy="100147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0276821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2155" y="4918007"/>
            <a:ext cx="513804" cy="303384"/>
          </a:xfrm>
          <a:prstGeom prst="rect">
            <a:avLst/>
          </a:prstGeom>
          <a:solidFill>
            <a:srgbClr val="92D050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6860" y="488503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Caller Transaction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15569" y="5292367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Transaction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31821" y="5704335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Transaction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062155" y="5328745"/>
            <a:ext cx="513804" cy="3033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062155" y="5736847"/>
            <a:ext cx="513804" cy="303384"/>
          </a:xfrm>
          <a:prstGeom prst="rect">
            <a:avLst/>
          </a:prstGeom>
          <a:solidFill>
            <a:srgbClr val="387FE8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218215" y="1588289"/>
            <a:ext cx="4479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Propagation.MANDATORY</a:t>
            </a:r>
            <a:endParaRPr lang="en-US" sz="28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010108" y="3890547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780" y="3655834"/>
            <a:ext cx="569291" cy="5692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4834" y="4164867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exception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56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propagation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168038" y="3239589"/>
            <a:ext cx="2151019" cy="1001473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56" idx="1"/>
          </p:cNvCxnSpPr>
          <p:nvPr/>
        </p:nvCxnSpPr>
        <p:spPr>
          <a:xfrm>
            <a:off x="3319057" y="3740326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783788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8925" y="2606673"/>
            <a:ext cx="30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Existing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44068" y="2652839"/>
            <a:ext cx="200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70020" y="3239589"/>
            <a:ext cx="2151019" cy="10014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85770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59089" y="3219995"/>
            <a:ext cx="2151019" cy="10014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9010108" y="3616227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474839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661071" y="3219995"/>
            <a:ext cx="2151019" cy="100147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0276821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2155" y="4918007"/>
            <a:ext cx="513804" cy="303384"/>
          </a:xfrm>
          <a:prstGeom prst="rect">
            <a:avLst/>
          </a:prstGeom>
          <a:solidFill>
            <a:srgbClr val="92D050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6860" y="488503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Caller Transaction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15569" y="5292367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Transaction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31821" y="5704335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Transaction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062155" y="5328745"/>
            <a:ext cx="513804" cy="3033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062155" y="5736847"/>
            <a:ext cx="513804" cy="303384"/>
          </a:xfrm>
          <a:prstGeom prst="rect">
            <a:avLst/>
          </a:prstGeom>
          <a:solidFill>
            <a:srgbClr val="387FE8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218215" y="1588289"/>
            <a:ext cx="3461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Propagation.NEVER</a:t>
            </a:r>
            <a:endParaRPr lang="en-US" sz="28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319034" y="3990693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706" y="3755980"/>
            <a:ext cx="569291" cy="56929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113760" y="4265013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exception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5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propagation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168038" y="3239589"/>
            <a:ext cx="2151019" cy="1001473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56" idx="1"/>
          </p:cNvCxnSpPr>
          <p:nvPr/>
        </p:nvCxnSpPr>
        <p:spPr>
          <a:xfrm>
            <a:off x="3319057" y="3740326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783788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8925" y="2606673"/>
            <a:ext cx="30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Existing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44068" y="2652839"/>
            <a:ext cx="200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70020" y="3239589"/>
            <a:ext cx="2151019" cy="10014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85770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59089" y="3219995"/>
            <a:ext cx="2151019" cy="10014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9010108" y="3616227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474839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661071" y="3219995"/>
            <a:ext cx="2151019" cy="100147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0276821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2155" y="4918007"/>
            <a:ext cx="513804" cy="303384"/>
          </a:xfrm>
          <a:prstGeom prst="rect">
            <a:avLst/>
          </a:prstGeom>
          <a:solidFill>
            <a:srgbClr val="92D050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6860" y="488503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Caller Transaction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15569" y="5292367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Transaction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31821" y="5704335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Transaction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062155" y="5328745"/>
            <a:ext cx="513804" cy="3033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062155" y="5736847"/>
            <a:ext cx="513804" cy="303384"/>
          </a:xfrm>
          <a:prstGeom prst="rect">
            <a:avLst/>
          </a:prstGeom>
          <a:solidFill>
            <a:srgbClr val="387FE8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218215" y="1588289"/>
            <a:ext cx="5410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Propagation.NOT_SUPPORTED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2871535" y="423888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Pause transaction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72" y="3536014"/>
            <a:ext cx="369434" cy="3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8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propagation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168038" y="3239589"/>
            <a:ext cx="2151019" cy="1001473"/>
          </a:xfrm>
          <a:prstGeom prst="rect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56" idx="1"/>
          </p:cNvCxnSpPr>
          <p:nvPr/>
        </p:nvCxnSpPr>
        <p:spPr>
          <a:xfrm>
            <a:off x="3319057" y="3740326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783788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08925" y="2606673"/>
            <a:ext cx="307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Existing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44068" y="2652839"/>
            <a:ext cx="2009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No Transaction</a:t>
            </a:r>
            <a:endParaRPr lang="en-US" sz="2400" b="1" dirty="0">
              <a:latin typeface="+mj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70020" y="3239589"/>
            <a:ext cx="2151019" cy="1001473"/>
          </a:xfrm>
          <a:prstGeom prst="rect">
            <a:avLst/>
          </a:prstGeom>
          <a:solidFill>
            <a:srgbClr val="387FE8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585770" y="3472544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59089" y="3219995"/>
            <a:ext cx="2151019" cy="10014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9010108" y="3616227"/>
            <a:ext cx="6509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474839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661071" y="3219995"/>
            <a:ext cx="2151019" cy="1001473"/>
          </a:xfrm>
          <a:prstGeom prst="rect">
            <a:avLst/>
          </a:prstGeom>
          <a:solidFill>
            <a:srgbClr val="387FE8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0276821" y="3452950"/>
            <a:ext cx="971006" cy="535564"/>
          </a:xfrm>
          <a:prstGeom prst="rect">
            <a:avLst/>
          </a:prstGeom>
          <a:solidFill>
            <a:srgbClr val="FF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2155" y="4918007"/>
            <a:ext cx="513804" cy="303384"/>
          </a:xfrm>
          <a:prstGeom prst="rect">
            <a:avLst/>
          </a:prstGeom>
          <a:solidFill>
            <a:srgbClr val="92D050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6860" y="488503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Caller Transaction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15569" y="5292367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Transaction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31821" y="5704335"/>
            <a:ext cx="190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Transaction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062155" y="5328745"/>
            <a:ext cx="513804" cy="3033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062155" y="5736847"/>
            <a:ext cx="513804" cy="303384"/>
          </a:xfrm>
          <a:prstGeom prst="rect">
            <a:avLst/>
          </a:prstGeom>
          <a:solidFill>
            <a:srgbClr val="387FE8"/>
          </a:solidFill>
          <a:ln>
            <a:solidFill>
              <a:srgbClr val="7F87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218215" y="1588289"/>
            <a:ext cx="3680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Propagation.NESTED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62400" y="3239589"/>
            <a:ext cx="623370" cy="100147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081510" y="454867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JDBC </a:t>
            </a:r>
            <a:r>
              <a:rPr lang="en-US" dirty="0" err="1" smtClean="0"/>
              <a:t>Savepoint</a:t>
            </a:r>
            <a:endParaRPr lang="en-US" dirty="0"/>
          </a:p>
        </p:txBody>
      </p:sp>
      <p:cxnSp>
        <p:nvCxnSpPr>
          <p:cNvPr id="5" name="Straight Arrow Connector 4"/>
          <p:cNvCxnSpPr>
            <a:stCxn id="23" idx="0"/>
          </p:cNvCxnSpPr>
          <p:nvPr/>
        </p:nvCxnSpPr>
        <p:spPr>
          <a:xfrm flipH="1" flipV="1">
            <a:off x="4585770" y="4315721"/>
            <a:ext cx="434459" cy="2329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37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coding: #1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Danger #1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>
          <a:xfrm>
            <a:off x="1210832" y="2850804"/>
            <a:ext cx="9831977" cy="757130"/>
          </a:xfrm>
        </p:spPr>
        <p:txBody>
          <a:bodyPr/>
          <a:lstStyle/>
          <a:p>
            <a:r>
              <a:rPr lang="en-US" dirty="0" smtClean="0"/>
              <a:t>When using proxy-based transactions, you can’t have non-public @</a:t>
            </a:r>
            <a:r>
              <a:rPr lang="en-US" dirty="0" err="1" smtClean="0"/>
              <a:t>Tranasctional</a:t>
            </a:r>
            <a:r>
              <a:rPr lang="en-US" dirty="0" smtClean="0"/>
              <a:t>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1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coding: #2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ACID recap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788" y="1527645"/>
            <a:ext cx="6500423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Danger #2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>
          <a:xfrm>
            <a:off x="1210833" y="3270288"/>
            <a:ext cx="9831977" cy="424732"/>
          </a:xfrm>
        </p:spPr>
        <p:txBody>
          <a:bodyPr/>
          <a:lstStyle/>
          <a:p>
            <a:r>
              <a:rPr lang="en-US" dirty="0" smtClean="0"/>
              <a:t>You can’t have @transactional @</a:t>
            </a:r>
            <a:r>
              <a:rPr lang="en-US" dirty="0" err="1" smtClean="0"/>
              <a:t>postconstruct</a:t>
            </a:r>
            <a:r>
              <a:rPr lang="en-US" dirty="0" smtClean="0"/>
              <a:t>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coding: #3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5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817927"/>
            <a:ext cx="121634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15619"/>
            <a:ext cx="1200271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7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883792"/>
            <a:ext cx="120967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948"/>
            <a:ext cx="12122331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578"/>
            <a:ext cx="1213104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838"/>
            <a:ext cx="1219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9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501" y="235131"/>
            <a:ext cx="9831977" cy="497911"/>
          </a:xfrm>
        </p:spPr>
        <p:txBody>
          <a:bodyPr/>
          <a:lstStyle/>
          <a:p>
            <a:r>
              <a:rPr lang="en-US" dirty="0" smtClean="0"/>
              <a:t>Proxy-based transactions flow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5154"/>
            <a:ext cx="12192001" cy="54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427" y="519174"/>
            <a:ext cx="6021147" cy="581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use transactions?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0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coding: #4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3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476250"/>
            <a:ext cx="4762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Weaving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835" y="1395424"/>
            <a:ext cx="4563971" cy="42163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4835" y="563664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https://en.wikipedia.org/wiki/Aspect_weaver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Weaving types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441371" y="1480457"/>
            <a:ext cx="3021875" cy="10450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Aspect weaver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28057" y="3749040"/>
            <a:ext cx="3021875" cy="10450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Compile-time weaver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51670" y="3749036"/>
            <a:ext cx="3021875" cy="10450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Load-time weaver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20344" y="3749037"/>
            <a:ext cx="3021875" cy="10450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Post-compile time weaver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9" idx="0"/>
          </p:cNvCxnSpPr>
          <p:nvPr/>
        </p:nvCxnSpPr>
        <p:spPr>
          <a:xfrm flipV="1">
            <a:off x="2838995" y="2525485"/>
            <a:ext cx="2913016" cy="12235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0"/>
            <a:endCxn id="7" idx="2"/>
          </p:cNvCxnSpPr>
          <p:nvPr/>
        </p:nvCxnSpPr>
        <p:spPr>
          <a:xfrm flipH="1" flipV="1">
            <a:off x="5952309" y="2525486"/>
            <a:ext cx="4010299" cy="1223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flipH="1" flipV="1">
            <a:off x="5826034" y="2525484"/>
            <a:ext cx="605248" cy="12235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coding: #5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4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06" y="435549"/>
            <a:ext cx="6194189" cy="598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coding: #6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05" y="1339253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Isolation levels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2"/>
          </p:nvPr>
        </p:nvSpPr>
        <p:spPr>
          <a:xfrm>
            <a:off x="1210833" y="1784362"/>
            <a:ext cx="9831977" cy="2169330"/>
          </a:xfrm>
        </p:spPr>
        <p:txBody>
          <a:bodyPr/>
          <a:lstStyle/>
          <a:p>
            <a:r>
              <a:rPr lang="en-US" sz="3200" dirty="0" smtClean="0"/>
              <a:t>SERIALIZABLE</a:t>
            </a:r>
          </a:p>
          <a:p>
            <a:r>
              <a:rPr lang="en-US" sz="3200" dirty="0" smtClean="0"/>
              <a:t>REPEATABLE READ</a:t>
            </a:r>
          </a:p>
          <a:p>
            <a:r>
              <a:rPr lang="en-US" sz="3200" dirty="0" smtClean="0"/>
              <a:t>READ COMMITTED</a:t>
            </a:r>
          </a:p>
          <a:p>
            <a:r>
              <a:rPr lang="en-US" sz="3200" dirty="0" smtClean="0"/>
              <a:t>READ UNCOMMITTED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415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SERIALIZABLE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802674" y="2168434"/>
            <a:ext cx="3013166" cy="1463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Transaction 1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457405" y="4097382"/>
            <a:ext cx="3013166" cy="1463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Transaction 2</a:t>
            </a:r>
            <a:endParaRPr lang="en-US" sz="2800" dirty="0"/>
          </a:p>
        </p:txBody>
      </p:sp>
      <p:cxnSp>
        <p:nvCxnSpPr>
          <p:cNvPr id="7" name="Elbow Connector 6"/>
          <p:cNvCxnSpPr>
            <a:stCxn id="3" idx="3"/>
            <a:endCxn id="5" idx="1"/>
          </p:cNvCxnSpPr>
          <p:nvPr/>
        </p:nvCxnSpPr>
        <p:spPr>
          <a:xfrm>
            <a:off x="4815840" y="2899954"/>
            <a:ext cx="1641565" cy="192894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67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SERIALIZABLE</a:t>
            </a:r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23"/>
          </p:nvPr>
        </p:nvSpPr>
        <p:spPr>
          <a:xfrm>
            <a:off x="1218690" y="2429308"/>
            <a:ext cx="9831977" cy="590931"/>
          </a:xfrm>
        </p:spPr>
        <p:txBody>
          <a:bodyPr/>
          <a:lstStyle/>
          <a:p>
            <a:r>
              <a:rPr lang="en-US" sz="3600" dirty="0" smtClean="0"/>
              <a:t>POOR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355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2638425"/>
            <a:ext cx="74580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1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REPEATABLE_READ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934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REPEATABLE_READ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3" y="36570"/>
            <a:ext cx="9683507" cy="635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68794" y="6387626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://vladmihalcea.com/phantom-read/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3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REPEATABLE_READ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3"/>
          </p:nvPr>
        </p:nvSpPr>
        <p:spPr>
          <a:xfrm>
            <a:off x="1218690" y="2429308"/>
            <a:ext cx="9831977" cy="590931"/>
          </a:xfrm>
        </p:spPr>
        <p:txBody>
          <a:bodyPr/>
          <a:lstStyle/>
          <a:p>
            <a:r>
              <a:rPr lang="en-US" sz="3600" dirty="0" smtClean="0"/>
              <a:t>Allows phantom reads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985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REPEATABLE_READ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3"/>
          </p:nvPr>
        </p:nvSpPr>
        <p:spPr>
          <a:xfrm>
            <a:off x="1218690" y="2429308"/>
            <a:ext cx="9831977" cy="590931"/>
          </a:xfrm>
        </p:spPr>
        <p:txBody>
          <a:bodyPr/>
          <a:lstStyle/>
          <a:p>
            <a:r>
              <a:rPr lang="en-US" sz="3600" dirty="0" smtClean="0"/>
              <a:t>Allows phantom reads</a:t>
            </a:r>
            <a:endParaRPr lang="en-US" sz="3600" dirty="0"/>
          </a:p>
        </p:txBody>
      </p:sp>
      <p:sp>
        <p:nvSpPr>
          <p:cNvPr id="4" name="Content Placeholder 4"/>
          <p:cNvSpPr>
            <a:spLocks noGrp="1"/>
          </p:cNvSpPr>
          <p:nvPr>
            <p:ph idx="23"/>
          </p:nvPr>
        </p:nvSpPr>
        <p:spPr>
          <a:xfrm>
            <a:off x="1118542" y="3112930"/>
            <a:ext cx="9831977" cy="590931"/>
          </a:xfrm>
        </p:spPr>
        <p:txBody>
          <a:bodyPr/>
          <a:lstStyle/>
          <a:p>
            <a:r>
              <a:rPr lang="en-US" sz="3600" dirty="0" smtClean="0"/>
              <a:t>Performance better that serializable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543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READ_COMMITTED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1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65" y="339634"/>
            <a:ext cx="9650671" cy="60872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6426926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https://vladmihalcea.com/non-repeatable-read/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COMMITTED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3"/>
          </p:nvPr>
        </p:nvSpPr>
        <p:spPr>
          <a:xfrm>
            <a:off x="1218690" y="2429308"/>
            <a:ext cx="9831977" cy="590931"/>
          </a:xfrm>
        </p:spPr>
        <p:txBody>
          <a:bodyPr/>
          <a:lstStyle/>
          <a:p>
            <a:r>
              <a:rPr lang="en-US" sz="3600" dirty="0" smtClean="0">
                <a:solidFill>
                  <a:srgbClr val="DF411C"/>
                </a:solidFill>
              </a:rPr>
              <a:t>Allows phantom reads</a:t>
            </a:r>
            <a:endParaRPr lang="en-US" sz="3600" dirty="0">
              <a:solidFill>
                <a:srgbClr val="DF411C"/>
              </a:solidFill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idx="23"/>
          </p:nvPr>
        </p:nvSpPr>
        <p:spPr>
          <a:xfrm>
            <a:off x="1210832" y="3020239"/>
            <a:ext cx="9831977" cy="590931"/>
          </a:xfrm>
        </p:spPr>
        <p:txBody>
          <a:bodyPr/>
          <a:lstStyle/>
          <a:p>
            <a:r>
              <a:rPr lang="en-US" sz="3600" dirty="0" smtClean="0"/>
              <a:t>Allows non-repeatable reads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056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COMMITTED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3"/>
          </p:nvPr>
        </p:nvSpPr>
        <p:spPr>
          <a:xfrm>
            <a:off x="1218690" y="2429308"/>
            <a:ext cx="9831977" cy="590931"/>
          </a:xfrm>
        </p:spPr>
        <p:txBody>
          <a:bodyPr/>
          <a:lstStyle/>
          <a:p>
            <a:r>
              <a:rPr lang="en-US" sz="3600" dirty="0" smtClean="0">
                <a:solidFill>
                  <a:srgbClr val="DF411C"/>
                </a:solidFill>
              </a:rPr>
              <a:t>Allows phantom reads</a:t>
            </a:r>
            <a:endParaRPr lang="en-US" sz="3600" dirty="0">
              <a:solidFill>
                <a:srgbClr val="DF411C"/>
              </a:solidFill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idx="23"/>
          </p:nvPr>
        </p:nvSpPr>
        <p:spPr>
          <a:xfrm>
            <a:off x="1210832" y="3020239"/>
            <a:ext cx="9831977" cy="590931"/>
          </a:xfrm>
        </p:spPr>
        <p:txBody>
          <a:bodyPr/>
          <a:lstStyle/>
          <a:p>
            <a:r>
              <a:rPr lang="en-US" sz="3600" dirty="0" smtClean="0"/>
              <a:t>Allows non-repeatable reads</a:t>
            </a:r>
            <a:endParaRPr lang="en-US" sz="3600" dirty="0"/>
          </a:p>
        </p:txBody>
      </p:sp>
      <p:sp>
        <p:nvSpPr>
          <p:cNvPr id="6" name="Content Placeholder 4"/>
          <p:cNvSpPr>
            <a:spLocks noGrp="1"/>
          </p:cNvSpPr>
          <p:nvPr>
            <p:ph idx="23"/>
          </p:nvPr>
        </p:nvSpPr>
        <p:spPr>
          <a:xfrm>
            <a:off x="1218690" y="3672728"/>
            <a:ext cx="9831977" cy="590931"/>
          </a:xfrm>
        </p:spPr>
        <p:txBody>
          <a:bodyPr/>
          <a:lstStyle/>
          <a:p>
            <a:r>
              <a:rPr lang="en-US" sz="3600" dirty="0" smtClean="0"/>
              <a:t>MOST POPULAR DEFAULT ISOLATION LEVEL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289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COMMITTED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3"/>
          </p:nvPr>
        </p:nvSpPr>
        <p:spPr>
          <a:xfrm>
            <a:off x="1218690" y="2429308"/>
            <a:ext cx="9831977" cy="590931"/>
          </a:xfrm>
        </p:spPr>
        <p:txBody>
          <a:bodyPr/>
          <a:lstStyle/>
          <a:p>
            <a:r>
              <a:rPr lang="en-US" sz="3600" dirty="0" smtClean="0">
                <a:solidFill>
                  <a:srgbClr val="DF411C"/>
                </a:solidFill>
              </a:rPr>
              <a:t>Allows phantom reads</a:t>
            </a:r>
            <a:endParaRPr lang="en-US" sz="3600" dirty="0">
              <a:solidFill>
                <a:srgbClr val="DF411C"/>
              </a:solidFill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idx="23"/>
          </p:nvPr>
        </p:nvSpPr>
        <p:spPr>
          <a:xfrm>
            <a:off x="1210832" y="3020239"/>
            <a:ext cx="9831977" cy="590931"/>
          </a:xfrm>
        </p:spPr>
        <p:txBody>
          <a:bodyPr/>
          <a:lstStyle/>
          <a:p>
            <a:r>
              <a:rPr lang="en-US" sz="3600" dirty="0" smtClean="0"/>
              <a:t>Allows non-repeatable reads</a:t>
            </a:r>
            <a:endParaRPr lang="en-US" sz="3600" dirty="0"/>
          </a:p>
        </p:txBody>
      </p:sp>
      <p:sp>
        <p:nvSpPr>
          <p:cNvPr id="6" name="Content Placeholder 4"/>
          <p:cNvSpPr>
            <a:spLocks noGrp="1"/>
          </p:cNvSpPr>
          <p:nvPr>
            <p:ph idx="23"/>
          </p:nvPr>
        </p:nvSpPr>
        <p:spPr>
          <a:xfrm>
            <a:off x="1218690" y="3672728"/>
            <a:ext cx="9831977" cy="590931"/>
          </a:xfrm>
        </p:spPr>
        <p:txBody>
          <a:bodyPr/>
          <a:lstStyle/>
          <a:p>
            <a:r>
              <a:rPr lang="en-US" sz="3600" dirty="0" smtClean="0"/>
              <a:t>MOST POPULAR DEFAULT ISOLATION LEVEL</a:t>
            </a:r>
            <a:endParaRPr lang="en-US" sz="3600" dirty="0"/>
          </a:p>
        </p:txBody>
      </p:sp>
      <p:sp>
        <p:nvSpPr>
          <p:cNvPr id="7" name="Content Placeholder 4"/>
          <p:cNvSpPr>
            <a:spLocks noGrp="1"/>
          </p:cNvSpPr>
          <p:nvPr>
            <p:ph idx="23"/>
          </p:nvPr>
        </p:nvSpPr>
        <p:spPr>
          <a:xfrm>
            <a:off x="1210831" y="4325217"/>
            <a:ext cx="9831977" cy="590931"/>
          </a:xfrm>
        </p:spPr>
        <p:txBody>
          <a:bodyPr/>
          <a:lstStyle/>
          <a:p>
            <a:r>
              <a:rPr lang="en-US" sz="3600" dirty="0" smtClean="0"/>
              <a:t>Performance better than </a:t>
            </a:r>
            <a:r>
              <a:rPr lang="en-US" sz="3600" dirty="0" err="1" smtClean="0"/>
              <a:t>repeatable_read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2586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READ_UNCOMMITTED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48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had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508759"/>
            <a:ext cx="92678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0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16" y="539931"/>
            <a:ext cx="9480369" cy="51826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09496" y="6313715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https://vladmihalcea.com/dirty-read/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3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unCOMMITTED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3"/>
          </p:nvPr>
        </p:nvSpPr>
        <p:spPr>
          <a:xfrm>
            <a:off x="1218690" y="2429308"/>
            <a:ext cx="9831977" cy="590931"/>
          </a:xfrm>
        </p:spPr>
        <p:txBody>
          <a:bodyPr/>
          <a:lstStyle/>
          <a:p>
            <a:r>
              <a:rPr lang="en-US" sz="3600" dirty="0" smtClean="0">
                <a:solidFill>
                  <a:srgbClr val="DF411C"/>
                </a:solidFill>
              </a:rPr>
              <a:t>Allows phantom reads</a:t>
            </a:r>
            <a:endParaRPr lang="en-US" sz="3600" dirty="0">
              <a:solidFill>
                <a:srgbClr val="DF411C"/>
              </a:solidFill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idx="23"/>
          </p:nvPr>
        </p:nvSpPr>
        <p:spPr>
          <a:xfrm>
            <a:off x="1210832" y="3020239"/>
            <a:ext cx="9831977" cy="590931"/>
          </a:xfrm>
        </p:spPr>
        <p:txBody>
          <a:bodyPr/>
          <a:lstStyle/>
          <a:p>
            <a:r>
              <a:rPr lang="en-US" sz="3600" dirty="0" smtClean="0">
                <a:solidFill>
                  <a:srgbClr val="DF411C"/>
                </a:solidFill>
              </a:rPr>
              <a:t>Allows non-repeatable reads</a:t>
            </a:r>
            <a:endParaRPr lang="en-US" sz="3600" dirty="0">
              <a:solidFill>
                <a:srgbClr val="DF411C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23"/>
          </p:nvPr>
        </p:nvSpPr>
        <p:spPr>
          <a:xfrm>
            <a:off x="1218690" y="3611170"/>
            <a:ext cx="9831977" cy="590931"/>
          </a:xfrm>
        </p:spPr>
        <p:txBody>
          <a:bodyPr/>
          <a:lstStyle/>
          <a:p>
            <a:r>
              <a:rPr lang="en-US" sz="3600" dirty="0" smtClean="0"/>
              <a:t>Allows DIRTY reads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15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unCOMMITTED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3"/>
          </p:nvPr>
        </p:nvSpPr>
        <p:spPr>
          <a:xfrm>
            <a:off x="1218690" y="2429308"/>
            <a:ext cx="9831977" cy="590931"/>
          </a:xfrm>
        </p:spPr>
        <p:txBody>
          <a:bodyPr/>
          <a:lstStyle/>
          <a:p>
            <a:r>
              <a:rPr lang="en-US" sz="3600" dirty="0" smtClean="0">
                <a:solidFill>
                  <a:srgbClr val="DF411C"/>
                </a:solidFill>
              </a:rPr>
              <a:t>Allows phantom reads</a:t>
            </a:r>
            <a:endParaRPr lang="en-US" sz="3600" dirty="0">
              <a:solidFill>
                <a:srgbClr val="DF411C"/>
              </a:solidFill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idx="23"/>
          </p:nvPr>
        </p:nvSpPr>
        <p:spPr>
          <a:xfrm>
            <a:off x="1210832" y="3020239"/>
            <a:ext cx="9831977" cy="590931"/>
          </a:xfrm>
        </p:spPr>
        <p:txBody>
          <a:bodyPr/>
          <a:lstStyle/>
          <a:p>
            <a:r>
              <a:rPr lang="en-US" sz="3600" dirty="0" smtClean="0">
                <a:solidFill>
                  <a:srgbClr val="DF411C"/>
                </a:solidFill>
              </a:rPr>
              <a:t>Allows non-repeatable reads</a:t>
            </a:r>
            <a:endParaRPr lang="en-US" sz="3600" dirty="0">
              <a:solidFill>
                <a:srgbClr val="DF411C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23"/>
          </p:nvPr>
        </p:nvSpPr>
        <p:spPr>
          <a:xfrm>
            <a:off x="1218690" y="3611170"/>
            <a:ext cx="9831977" cy="590931"/>
          </a:xfrm>
        </p:spPr>
        <p:txBody>
          <a:bodyPr/>
          <a:lstStyle/>
          <a:p>
            <a:r>
              <a:rPr lang="en-US" sz="3600" dirty="0" smtClean="0"/>
              <a:t>Allows DIRTY reads</a:t>
            </a:r>
            <a:endParaRPr lang="en-US" sz="3600" dirty="0"/>
          </a:p>
        </p:txBody>
      </p:sp>
      <p:sp>
        <p:nvSpPr>
          <p:cNvPr id="7" name="Content Placeholder 4"/>
          <p:cNvSpPr>
            <a:spLocks noGrp="1"/>
          </p:cNvSpPr>
          <p:nvPr>
            <p:ph idx="23"/>
          </p:nvPr>
        </p:nvSpPr>
        <p:spPr>
          <a:xfrm>
            <a:off x="1210831" y="4263659"/>
            <a:ext cx="9831977" cy="590931"/>
          </a:xfrm>
        </p:spPr>
        <p:txBody>
          <a:bodyPr/>
          <a:lstStyle/>
          <a:p>
            <a:r>
              <a:rPr lang="en-US" sz="3600" dirty="0" smtClean="0"/>
              <a:t>FASTEST ISOLATION LEVEL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8098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updates</a:t>
            </a:r>
          </a:p>
        </p:txBody>
      </p:sp>
    </p:spTree>
    <p:extLst>
      <p:ext uri="{BB962C8B-B14F-4D97-AF65-F5344CB8AC3E}">
        <p14:creationId xmlns:p14="http://schemas.microsoft.com/office/powerpoint/2010/main" val="30152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00" y="479175"/>
            <a:ext cx="10672200" cy="58996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3251" y="6283030"/>
            <a:ext cx="101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https://vladmihalcea.com/a-beginners-guide-to-database-locking-and-the-lost-update-phenomena/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6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Recap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>
          <a:xfrm>
            <a:off x="1218690" y="1534209"/>
            <a:ext cx="9831977" cy="757130"/>
          </a:xfrm>
        </p:spPr>
        <p:txBody>
          <a:bodyPr/>
          <a:lstStyle/>
          <a:p>
            <a:r>
              <a:rPr lang="en-US" dirty="0" smtClean="0"/>
              <a:t>Because the most common default isolation level is </a:t>
            </a:r>
            <a:r>
              <a:rPr lang="en-US" dirty="0" err="1" smtClean="0"/>
              <a:t>read_committed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sz="2800" dirty="0" smtClean="0"/>
              <a:t>Phantom reads</a:t>
            </a:r>
          </a:p>
          <a:p>
            <a:r>
              <a:rPr lang="en-US" sz="2800" dirty="0" smtClean="0"/>
              <a:t>Non-repeatable reads</a:t>
            </a:r>
          </a:p>
          <a:p>
            <a:r>
              <a:rPr lang="en-US" sz="2800" dirty="0" smtClean="0"/>
              <a:t>Lost updates</a:t>
            </a:r>
            <a:endParaRPr lang="en-US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You have to think about how you would solve: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Recap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02971" y="2708366"/>
            <a:ext cx="56477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600" dirty="0"/>
              <a:t>¯\_(</a:t>
            </a:r>
            <a:r>
              <a:rPr lang="ja-JP" altLang="en-US" sz="9600" dirty="0"/>
              <a:t>ツ</a:t>
            </a:r>
            <a:r>
              <a:rPr lang="en-US" altLang="ja-JP" sz="9600" dirty="0"/>
              <a:t>)_/¯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6045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2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MD" dirty="0" smtClean="0"/>
              <a:t>+373 69952044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 smtClean="0"/>
              <a:t>Andrei R</a:t>
            </a:r>
            <a:r>
              <a:rPr lang="ro-MD" dirty="0" smtClean="0"/>
              <a:t>oșca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ro-MD" dirty="0" smtClean="0"/>
              <a:t>Andrei.Rosca@endava.com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ro-MD" dirty="0" smtClean="0"/>
              <a:t>Java developer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now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1624012"/>
            <a:ext cx="77533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7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 now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9" y="1417322"/>
            <a:ext cx="1206137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5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smtClean="0">
                <a:latin typeface="Arial Narrow" panose="020B0606020202030204" pitchFamily="34" charset="0"/>
              </a:rPr>
              <a:t>Transactional</a:t>
            </a:r>
            <a:r>
              <a:rPr lang="en-US" dirty="0" smtClean="0"/>
              <a:t> Attributes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86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27SRNQJM56W6-168782361-245526</_dlc_DocId>
    <_dlc_DocIdUrl xmlns="9a90466d-298e-42c6-9514-fada4205df45">
      <Url>https://endava.sharepoint.com/Group/SalesAndMarketing/_layouts/15/DocIdRedir.aspx?ID=27SRNQJM56W6-168782361-245526</Url>
      <Description>27SRNQJM56W6-168782361-245526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0448550b7e37b6b74dbea5aa944efc4e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d6a5b0649e054d0fcfc1cf207bcada43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E70423-9FE9-4B65-9BE2-E34FCE1BD5F6}">
  <ds:schemaRefs>
    <ds:schemaRef ds:uri="http://purl.org/dc/terms/"/>
    <ds:schemaRef ds:uri="http://purl.org/dc/elements/1.1/"/>
    <ds:schemaRef ds:uri="9a90466d-298e-42c6-9514-fada4205df45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2899ffe-c9be-4b57-81d3-c0709dcc2e4b"/>
    <ds:schemaRef ds:uri="http://schemas.microsoft.com/office/2006/metadata/properties"/>
    <ds:schemaRef ds:uri="b00bdadb-5151-4b9a-bcb6-794e3648a446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AB98264-E43B-4E88-82D0-DC7F2F97E530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9AEE159F-4231-48FB-96A1-89A91DEBB1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5387</TotalTime>
  <Words>460</Words>
  <Application>Microsoft Office PowerPoint</Application>
  <PresentationFormat>Widescreen</PresentationFormat>
  <Paragraphs>190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Introduction to spring declarative transaction management</vt:lpstr>
      <vt:lpstr>agenda</vt:lpstr>
      <vt:lpstr>ACID recap</vt:lpstr>
      <vt:lpstr>Why use transactions?</vt:lpstr>
      <vt:lpstr>What we had</vt:lpstr>
      <vt:lpstr>What we had</vt:lpstr>
      <vt:lpstr>What we have now</vt:lpstr>
      <vt:lpstr>What we have now</vt:lpstr>
      <vt:lpstr>@Transactional Attributes</vt:lpstr>
      <vt:lpstr>@Transactional Attributes</vt:lpstr>
      <vt:lpstr>@Transactional Attributes</vt:lpstr>
      <vt:lpstr>@Transactional Attributes</vt:lpstr>
      <vt:lpstr>@Transactional Attributes</vt:lpstr>
      <vt:lpstr>@Transactional Attributes</vt:lpstr>
      <vt:lpstr>@Transactional Attributes</vt:lpstr>
      <vt:lpstr>@Transactional Attributes</vt:lpstr>
      <vt:lpstr>@Transactional Attributes</vt:lpstr>
      <vt:lpstr>@Transactional Attributes</vt:lpstr>
      <vt:lpstr>@Transactional propagation</vt:lpstr>
      <vt:lpstr>@Transactional propagation</vt:lpstr>
      <vt:lpstr>@Transactional propagation</vt:lpstr>
      <vt:lpstr>@Transactional propagation</vt:lpstr>
      <vt:lpstr>@Transactional propagation</vt:lpstr>
      <vt:lpstr>@Transactional propagation</vt:lpstr>
      <vt:lpstr>@Transactional propagation</vt:lpstr>
      <vt:lpstr>@Transactional propagation</vt:lpstr>
      <vt:lpstr>Live coding: #1</vt:lpstr>
      <vt:lpstr>Danger #1</vt:lpstr>
      <vt:lpstr>Live coding: #2</vt:lpstr>
      <vt:lpstr>Danger #2</vt:lpstr>
      <vt:lpstr>Live coding: #3</vt:lpstr>
      <vt:lpstr>Proxy-based transactions flow</vt:lpstr>
      <vt:lpstr>Proxy-based transactions flow</vt:lpstr>
      <vt:lpstr>Proxy-based transactions flow</vt:lpstr>
      <vt:lpstr>Proxy-based transactions flow</vt:lpstr>
      <vt:lpstr>Proxy-based transactions flow</vt:lpstr>
      <vt:lpstr>Proxy-based transactions flow</vt:lpstr>
      <vt:lpstr>Proxy-based transactions flow</vt:lpstr>
      <vt:lpstr>PowerPoint Presentation</vt:lpstr>
      <vt:lpstr>Live coding: #4</vt:lpstr>
      <vt:lpstr>???</vt:lpstr>
      <vt:lpstr>Introduction to Weaving</vt:lpstr>
      <vt:lpstr>Weaving types</vt:lpstr>
      <vt:lpstr>Live coding: #5</vt:lpstr>
      <vt:lpstr>PowerPoint Presentation</vt:lpstr>
      <vt:lpstr>Live coding: #6</vt:lpstr>
      <vt:lpstr>Transaction Isolation levels</vt:lpstr>
      <vt:lpstr>SERIALIZABLE</vt:lpstr>
      <vt:lpstr>SERIALIZABLE</vt:lpstr>
      <vt:lpstr>REPEATABLE_READ</vt:lpstr>
      <vt:lpstr>REPEATABLE_READ</vt:lpstr>
      <vt:lpstr>REPEATABLE_READ</vt:lpstr>
      <vt:lpstr>REPEATABLE_READ</vt:lpstr>
      <vt:lpstr>READ_COMMITTED</vt:lpstr>
      <vt:lpstr>PowerPoint Presentation</vt:lpstr>
      <vt:lpstr>READ COMMITTED</vt:lpstr>
      <vt:lpstr>READ COMMITTED</vt:lpstr>
      <vt:lpstr>READ COMMITTED</vt:lpstr>
      <vt:lpstr>READ_UNCOMMITTED</vt:lpstr>
      <vt:lpstr>PowerPoint Presentation</vt:lpstr>
      <vt:lpstr>READ unCOMMITTED</vt:lpstr>
      <vt:lpstr>READ unCOMMITTED</vt:lpstr>
      <vt:lpstr>Lost updates</vt:lpstr>
      <vt:lpstr>PowerPoint Presentation</vt:lpstr>
      <vt:lpstr>ISOLATION Recap</vt:lpstr>
      <vt:lpstr>ISOLATION Recap</vt:lpstr>
      <vt:lpstr>THANK YOU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Andrei Rosca</cp:lastModifiedBy>
  <cp:revision>263</cp:revision>
  <cp:lastPrinted>2015-07-09T12:46:33Z</cp:lastPrinted>
  <dcterms:created xsi:type="dcterms:W3CDTF">2017-02-27T09:06:14Z</dcterms:created>
  <dcterms:modified xsi:type="dcterms:W3CDTF">2019-04-01T06:26:49Z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4dfd9014-66a1-4a30-989e-23d49bf0960f</vt:lpwstr>
  </property>
  <property fmtid="{D5CDD505-2E9C-101B-9397-08002B2CF9AE}" pid="4" name="_dlc_policyId">
    <vt:lpwstr/>
  </property>
  <property fmtid="{D5CDD505-2E9C-101B-9397-08002B2CF9AE}" pid="5" name="ItemRetentionFormula">
    <vt:lpwstr/>
  </property>
</Properties>
</file>